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793" r:id="rId2"/>
    <p:sldId id="804" r:id="rId3"/>
    <p:sldId id="801" r:id="rId4"/>
    <p:sldId id="794" r:id="rId5"/>
    <p:sldId id="800" r:id="rId6"/>
    <p:sldId id="799" r:id="rId7"/>
    <p:sldId id="798" r:id="rId8"/>
    <p:sldId id="797" r:id="rId9"/>
    <p:sldId id="796" r:id="rId10"/>
    <p:sldId id="795" r:id="rId11"/>
    <p:sldId id="80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>
        <p:scale>
          <a:sx n="96" d="100"/>
          <a:sy n="96" d="100"/>
        </p:scale>
        <p:origin x="-427" y="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382" y="159026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11396" y="3562185"/>
            <a:ext cx="5279666" cy="383181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4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4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4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«Язык и стиль научной деятельности юриста»</a:t>
            </a:r>
            <a:endParaRPr lang="ru-RU" altLang="ru-RU" sz="24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Доцент кафедры русского языка и культуры речи</a:t>
            </a:r>
          </a:p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Ольга Ивановна Соколова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Значение </a:t>
            </a:r>
            <a:r>
              <a:rPr lang="ru-RU" sz="3200" dirty="0" smtClean="0"/>
              <a:t>дисциплины для практической работы юриста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/>
              <a:t>Расширение областей применения профессиональных знаний (адвокатура, прокуратура, юридическая консультация, образовательные учреждения, судебная экспертиза и пр.)</a:t>
            </a:r>
          </a:p>
          <a:p>
            <a:pPr algn="just"/>
            <a:r>
              <a:rPr lang="ru-RU" dirty="0" smtClean="0"/>
              <a:t>Повышение уровня логического и аналитического мышления, уровня развития понятийного мышления.</a:t>
            </a:r>
          </a:p>
          <a:p>
            <a:pPr algn="just"/>
            <a:r>
              <a:rPr lang="ru-RU" dirty="0" smtClean="0"/>
              <a:t>Повышение уровня общей и профессиональной речевой культуры.</a:t>
            </a:r>
            <a:endParaRPr lang="ru-RU" dirty="0"/>
          </a:p>
          <a:p>
            <a:pPr algn="just"/>
            <a:r>
              <a:rPr lang="ru-RU" dirty="0" smtClean="0"/>
              <a:t>Умение упорядочивать и систематизировать </a:t>
            </a:r>
            <a:r>
              <a:rPr lang="ru-RU" dirty="0" smtClean="0"/>
              <a:t>правовые знания в профессиональной юридической практике.</a:t>
            </a:r>
          </a:p>
          <a:p>
            <a:pPr algn="just"/>
            <a:r>
              <a:rPr lang="ru-RU" dirty="0" smtClean="0"/>
              <a:t>Умение логично, ясно, аргументированно и точно формулировать мысли в устной и письменной профессиональной речи. </a:t>
            </a:r>
          </a:p>
          <a:p>
            <a:pPr algn="just"/>
            <a:r>
              <a:rPr lang="ru-RU" dirty="0" smtClean="0"/>
              <a:t>Получение </a:t>
            </a:r>
            <a:r>
              <a:rPr lang="ru-RU" dirty="0" smtClean="0"/>
              <a:t>навыков </a:t>
            </a:r>
            <a:r>
              <a:rPr lang="ru-RU" dirty="0" smtClean="0"/>
              <a:t>устного публичного выступления в  судебно-прокурорской сфере, навыков ведения научных дискуссий. </a:t>
            </a:r>
          </a:p>
          <a:p>
            <a:pPr algn="just"/>
            <a:r>
              <a:rPr lang="ru-RU" dirty="0" smtClean="0"/>
              <a:t>Развитие способностей к исследовательской деятельности.</a:t>
            </a:r>
          </a:p>
          <a:p>
            <a:pPr algn="just"/>
            <a:r>
              <a:rPr lang="ru-RU" dirty="0" smtClean="0"/>
              <a:t>Возможность изучения зарубежного научного опыта в сфере права.</a:t>
            </a:r>
            <a:endParaRPr lang="ru-RU" dirty="0" smtClean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954" y="1902746"/>
            <a:ext cx="3609395" cy="3694972"/>
          </a:xfr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9" y="310101"/>
            <a:ext cx="8476090" cy="6098650"/>
          </a:xfrm>
        </p:spPr>
      </p:pic>
    </p:spTree>
    <p:extLst>
      <p:ext uri="{BB962C8B-B14F-4D97-AF65-F5344CB8AC3E}">
        <p14:creationId xmlns:p14="http://schemas.microsoft.com/office/powerpoint/2010/main" val="72700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924216"/>
            <a:ext cx="7886700" cy="47230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углубление </a:t>
            </a:r>
            <a:r>
              <a:rPr lang="ru-RU" dirty="0"/>
              <a:t>знаний о специфике научной речи в письменной и устной </a:t>
            </a:r>
            <a:r>
              <a:rPr lang="ru-RU" dirty="0" smtClean="0"/>
              <a:t>форме, о </a:t>
            </a:r>
            <a:r>
              <a:rPr lang="ru-RU" dirty="0"/>
              <a:t>стилистическом и жанровом своеобразии научной коммуникации в юридической </a:t>
            </a:r>
            <a:r>
              <a:rPr lang="ru-RU" dirty="0" smtClean="0"/>
              <a:t>сфере;</a:t>
            </a:r>
          </a:p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устойчивых представлений о принципах научного мышления в целом и о специфических для юридической деятельности принципах научной коммуникации, о месте и роли языковой компетенции и культуры научной речи в профессиональной подготовке </a:t>
            </a:r>
            <a:r>
              <a:rPr lang="ru-RU" dirty="0" smtClean="0"/>
              <a:t>будущего </a:t>
            </a:r>
            <a:r>
              <a:rPr lang="ru-RU" dirty="0"/>
              <a:t>специалиста оперативно-розыскной сферы правоохранительной деятельности; </a:t>
            </a:r>
            <a:endParaRPr lang="ru-RU" dirty="0" smtClean="0"/>
          </a:p>
          <a:p>
            <a:pPr algn="just"/>
            <a:r>
              <a:rPr lang="ru-RU" dirty="0" smtClean="0"/>
              <a:t>повышение </a:t>
            </a:r>
            <a:r>
              <a:rPr lang="ru-RU" dirty="0"/>
              <a:t>культуры научной юридической </a:t>
            </a:r>
            <a:r>
              <a:rPr lang="ru-RU" dirty="0" smtClean="0"/>
              <a:t>коммуникации</a:t>
            </a:r>
            <a:r>
              <a:rPr lang="ru-RU" dirty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формирование </a:t>
            </a:r>
            <a:r>
              <a:rPr lang="ru-RU" dirty="0" smtClean="0"/>
              <a:t>воспитания </a:t>
            </a:r>
            <a:r>
              <a:rPr lang="ru-RU" dirty="0"/>
              <a:t>уважения к языку русской науки как разновидности русского литературного языка.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ознакомиться со спецификой использования средств языка в юридической научной речи;</a:t>
            </a:r>
          </a:p>
          <a:p>
            <a:pPr marL="0" indent="0">
              <a:buNone/>
            </a:pPr>
            <a:r>
              <a:rPr lang="ru-RU" dirty="0"/>
              <a:t>•	овладеть приемами и способами аргументации в письменной и устной научной юридической коммуникации;</a:t>
            </a:r>
          </a:p>
          <a:p>
            <a:pPr marL="0" indent="0">
              <a:buNone/>
            </a:pPr>
            <a:r>
              <a:rPr lang="ru-RU" dirty="0"/>
              <a:t>•	совершенствовать навыки создания и оформления собственных научных </a:t>
            </a:r>
            <a:r>
              <a:rPr lang="ru-RU" dirty="0" smtClean="0"/>
              <a:t>документов </a:t>
            </a:r>
            <a:r>
              <a:rPr lang="ru-RU" dirty="0"/>
              <a:t>(тезисов, аннотации, рефератов, научных статей, выпускной </a:t>
            </a:r>
            <a:r>
              <a:rPr lang="ru-RU" dirty="0" smtClean="0"/>
              <a:t>квалификационной работы</a:t>
            </a:r>
            <a:r>
              <a:rPr lang="ru-RU" dirty="0"/>
              <a:t>, курсовых </a:t>
            </a:r>
            <a:r>
              <a:rPr lang="ru-RU" dirty="0" smtClean="0"/>
              <a:t>проектов </a:t>
            </a:r>
            <a:r>
              <a:rPr lang="ru-RU" dirty="0"/>
              <a:t>и пр.);</a:t>
            </a:r>
          </a:p>
          <a:p>
            <a:pPr marL="0" indent="0">
              <a:buNone/>
            </a:pPr>
            <a:r>
              <a:rPr lang="ru-RU" dirty="0"/>
              <a:t>•	приобрести навыки редактирования </a:t>
            </a:r>
            <a:r>
              <a:rPr lang="ru-RU" dirty="0" smtClean="0"/>
              <a:t>собственного научного </a:t>
            </a:r>
            <a:r>
              <a:rPr lang="ru-RU" dirty="0"/>
              <a:t>текста юридической направленности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повысить уровень устного публичного выступления в процессе защиты курсового проекта, выпускной квалификационной работы и пр</a:t>
            </a:r>
            <a:r>
              <a:rPr lang="ru-RU" dirty="0" smtClean="0"/>
              <a:t>.;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приобрести </a:t>
            </a:r>
            <a:r>
              <a:rPr lang="ru-RU" dirty="0" smtClean="0"/>
              <a:t>/ совершенствовать навыки </a:t>
            </a:r>
            <a:r>
              <a:rPr lang="ru-RU" dirty="0"/>
              <a:t>презентации научного проекта.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Для обучающихся по </a:t>
            </a:r>
            <a:r>
              <a:rPr lang="ru-RU" dirty="0"/>
              <a:t>специальности </a:t>
            </a:r>
            <a:r>
              <a:rPr lang="ru-RU" dirty="0" smtClean="0"/>
              <a:t>40.05.02 Правоохранительная </a:t>
            </a:r>
            <a:r>
              <a:rPr lang="ru-RU" dirty="0"/>
              <a:t>деятельность</a:t>
            </a:r>
          </a:p>
          <a:p>
            <a:pPr marL="0" indent="0">
              <a:buNone/>
            </a:pPr>
            <a:r>
              <a:rPr lang="ru-RU" dirty="0" smtClean="0"/>
              <a:t>   Специализация </a:t>
            </a:r>
            <a:r>
              <a:rPr lang="ru-RU" dirty="0"/>
              <a:t>«Оперативно-розыскная</a:t>
            </a:r>
            <a:r>
              <a:rPr lang="ru-RU" dirty="0" smtClean="0"/>
              <a:t>» </a:t>
            </a:r>
          </a:p>
          <a:p>
            <a:pPr marL="0" indent="0">
              <a:buNone/>
            </a:pPr>
            <a:r>
              <a:rPr lang="ru-RU" dirty="0" smtClean="0"/>
              <a:t>   Квалификация ­– </a:t>
            </a:r>
            <a:r>
              <a:rPr lang="ru-RU" dirty="0"/>
              <a:t>юрист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очная</a:t>
            </a:r>
            <a:r>
              <a:rPr lang="ru-RU" dirty="0"/>
              <a:t>, </a:t>
            </a:r>
            <a:r>
              <a:rPr lang="ru-RU" dirty="0" smtClean="0"/>
              <a:t>заочная формы </a:t>
            </a:r>
            <a:r>
              <a:rPr lang="ru-RU" dirty="0"/>
              <a:t>обучения </a:t>
            </a:r>
          </a:p>
          <a:p>
            <a:pPr marL="0" indent="0">
              <a:buNone/>
            </a:pPr>
            <a:r>
              <a:rPr lang="ru-RU" dirty="0" smtClean="0"/>
              <a:t>   год </a:t>
            </a:r>
            <a:r>
              <a:rPr lang="ru-RU" dirty="0"/>
              <a:t>начала подготовки – 2021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Стилистическая и языковая специфика научного текста</a:t>
            </a:r>
          </a:p>
          <a:p>
            <a:r>
              <a:rPr lang="ru-RU" dirty="0" smtClean="0"/>
              <a:t>Жанровая специфика первичных и вторичных научных текстов</a:t>
            </a:r>
          </a:p>
          <a:p>
            <a:r>
              <a:rPr lang="ru-RU" dirty="0" smtClean="0"/>
              <a:t>Структурно-смысловые компоненты научного текста правовой тематики</a:t>
            </a:r>
          </a:p>
          <a:p>
            <a:r>
              <a:rPr lang="ru-RU" dirty="0" smtClean="0"/>
              <a:t>Аргументация в юридическом научном тексте</a:t>
            </a:r>
          </a:p>
          <a:p>
            <a:r>
              <a:rPr lang="ru-RU" dirty="0" smtClean="0"/>
              <a:t>Техника редактирования научного текста</a:t>
            </a:r>
          </a:p>
          <a:p>
            <a:r>
              <a:rPr lang="ru-RU" dirty="0" smtClean="0"/>
              <a:t>Современные библиографические ГОСТы</a:t>
            </a:r>
          </a:p>
          <a:p>
            <a:r>
              <a:rPr lang="ru-RU" dirty="0" smtClean="0"/>
              <a:t>Библиографический аппарат научного текста</a:t>
            </a:r>
          </a:p>
          <a:p>
            <a:r>
              <a:rPr lang="ru-RU" dirty="0" smtClean="0"/>
              <a:t>Стратегии и тактики речевого поведения в официальной обстановке устной научной коммуникации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Тема 1</a:t>
            </a:r>
            <a:r>
              <a:rPr lang="ru-RU" sz="2400" dirty="0" smtClean="0"/>
              <a:t>. </a:t>
            </a:r>
            <a:r>
              <a:rPr lang="ru-RU" sz="2400" dirty="0"/>
              <a:t>«Язык и стиль научной деятельности юриста» как учебная дисциплина. Научный стиль в системе функциональных стилей русского литературного </a:t>
            </a:r>
            <a:r>
              <a:rPr lang="ru-RU" sz="2400" dirty="0" smtClean="0"/>
              <a:t>языка.</a:t>
            </a:r>
          </a:p>
          <a:p>
            <a:pPr algn="just"/>
            <a:r>
              <a:rPr lang="ru-RU" sz="2400" dirty="0" smtClean="0"/>
              <a:t>Тема </a:t>
            </a:r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/>
              <a:t>Понятие «научный документ». Виды письменных научных документов юридического </a:t>
            </a:r>
            <a:r>
              <a:rPr lang="ru-RU" sz="2400" dirty="0" smtClean="0"/>
              <a:t>профиля.</a:t>
            </a:r>
          </a:p>
          <a:p>
            <a:pPr algn="just"/>
            <a:r>
              <a:rPr lang="ru-RU" sz="2400" dirty="0" smtClean="0"/>
              <a:t>Тема </a:t>
            </a:r>
            <a:r>
              <a:rPr lang="ru-RU" sz="2400" dirty="0"/>
              <a:t>3. Структура текста научного </a:t>
            </a:r>
            <a:r>
              <a:rPr lang="ru-RU" sz="2400" dirty="0" smtClean="0"/>
              <a:t>документа.</a:t>
            </a:r>
          </a:p>
          <a:p>
            <a:pPr algn="just"/>
            <a:r>
              <a:rPr lang="ru-RU" sz="2400" dirty="0" smtClean="0"/>
              <a:t>Тема 4. </a:t>
            </a:r>
            <a:r>
              <a:rPr lang="ru-RU" sz="2400" dirty="0"/>
              <a:t>Редактирование текста научного </a:t>
            </a:r>
            <a:r>
              <a:rPr lang="ru-RU" sz="2400" dirty="0" smtClean="0"/>
              <a:t>документа. </a:t>
            </a:r>
          </a:p>
          <a:p>
            <a:pPr algn="just"/>
            <a:r>
              <a:rPr lang="ru-RU" sz="2600" dirty="0"/>
              <a:t>Тема 5. </a:t>
            </a:r>
            <a:r>
              <a:rPr lang="ru-RU" sz="2400" dirty="0"/>
              <a:t>Справочно-библиографический аппарат научного исследования юридической </a:t>
            </a:r>
            <a:r>
              <a:rPr lang="ru-RU" sz="2400" dirty="0" smtClean="0"/>
              <a:t>направленности.</a:t>
            </a:r>
          </a:p>
          <a:p>
            <a:pPr algn="just"/>
            <a:r>
              <a:rPr lang="ru-RU" sz="2400" dirty="0" smtClean="0"/>
              <a:t>Тема 6. </a:t>
            </a:r>
            <a:r>
              <a:rPr lang="ru-RU" sz="2400" dirty="0"/>
              <a:t>Мастерство устной научной коммуникации. Публичная защита научного </a:t>
            </a:r>
            <a:r>
              <a:rPr lang="ru-RU" sz="2400" dirty="0" smtClean="0"/>
              <a:t>проекта.</a:t>
            </a:r>
            <a:endParaRPr lang="ru-RU" sz="2400" dirty="0"/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Теоретические опросы, </a:t>
            </a:r>
            <a:r>
              <a:rPr lang="ru-RU" dirty="0" err="1" smtClean="0"/>
              <a:t>разноуровневые</a:t>
            </a:r>
            <a:r>
              <a:rPr lang="ru-RU" dirty="0" smtClean="0"/>
              <a:t> задания</a:t>
            </a:r>
          </a:p>
          <a:p>
            <a:r>
              <a:rPr lang="ru-RU" dirty="0" smtClean="0"/>
              <a:t>Лингвостилистический </a:t>
            </a:r>
            <a:r>
              <a:rPr lang="ru-RU" dirty="0"/>
              <a:t>а</a:t>
            </a:r>
            <a:r>
              <a:rPr lang="ru-RU" dirty="0" smtClean="0"/>
              <a:t>нализ научных профессионально-ориентированных текстов </a:t>
            </a:r>
          </a:p>
          <a:p>
            <a:r>
              <a:rPr lang="ru-RU" dirty="0" smtClean="0"/>
              <a:t>Освоение техники поиска информационных научных источников </a:t>
            </a:r>
          </a:p>
          <a:p>
            <a:r>
              <a:rPr lang="ru-RU" dirty="0" smtClean="0"/>
              <a:t>Кейс по составлению библиографического аппарата, оформлению ссылок к научному проекту </a:t>
            </a:r>
          </a:p>
          <a:p>
            <a:r>
              <a:rPr lang="ru-RU" dirty="0" smtClean="0"/>
              <a:t>Тренинг по редактированию </a:t>
            </a:r>
            <a:r>
              <a:rPr lang="ru-RU" dirty="0"/>
              <a:t>научного документа </a:t>
            </a:r>
            <a:endParaRPr lang="ru-RU" dirty="0" smtClean="0"/>
          </a:p>
          <a:p>
            <a:r>
              <a:rPr lang="ru-RU" dirty="0" smtClean="0"/>
              <a:t>Создание первичных и вторичных научных документов</a:t>
            </a:r>
          </a:p>
          <a:p>
            <a:r>
              <a:rPr lang="ru-RU" dirty="0" smtClean="0"/>
              <a:t>Деловые игры «Рецензент», «Научная конференция»</a:t>
            </a:r>
          </a:p>
          <a:p>
            <a:r>
              <a:rPr lang="ru-RU" dirty="0" smtClean="0"/>
              <a:t>Моделирование образа успешного докладчика в устном научном выступлении 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908313"/>
            <a:ext cx="3886200" cy="3808675"/>
          </a:xfr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lvl="0"/>
            <a:r>
              <a:rPr lang="ru-RU" dirty="0" smtClean="0"/>
              <a:t>Международное </a:t>
            </a:r>
            <a:r>
              <a:rPr lang="ru-RU" dirty="0"/>
              <a:t>право</a:t>
            </a:r>
          </a:p>
          <a:p>
            <a:pPr lvl="0"/>
            <a:r>
              <a:rPr lang="ru-RU" dirty="0"/>
              <a:t>Уголовное право</a:t>
            </a:r>
          </a:p>
          <a:p>
            <a:pPr lvl="0"/>
            <a:r>
              <a:rPr lang="ru-RU" dirty="0"/>
              <a:t>Гражданское право</a:t>
            </a:r>
          </a:p>
          <a:p>
            <a:pPr lvl="0"/>
            <a:r>
              <a:rPr lang="ru-RU" dirty="0"/>
              <a:t>Профессиональная этика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1782</TotalTime>
  <Words>464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 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Windows User</cp:lastModifiedBy>
  <cp:revision>151</cp:revision>
  <dcterms:created xsi:type="dcterms:W3CDTF">2020-12-02T14:35:45Z</dcterms:created>
  <dcterms:modified xsi:type="dcterms:W3CDTF">2022-02-01T16:35:29Z</dcterms:modified>
</cp:coreProperties>
</file>